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72" r:id="rId6"/>
    <p:sldId id="271" r:id="rId7"/>
    <p:sldId id="259" r:id="rId8"/>
    <p:sldId id="260" r:id="rId9"/>
    <p:sldId id="261" r:id="rId10"/>
    <p:sldId id="273" r:id="rId11"/>
    <p:sldId id="275" r:id="rId12"/>
    <p:sldId id="263" r:id="rId13"/>
    <p:sldId id="276" r:id="rId14"/>
    <p:sldId id="277" r:id="rId15"/>
    <p:sldId id="278" r:id="rId16"/>
    <p:sldId id="279" r:id="rId17"/>
    <p:sldId id="280" r:id="rId18"/>
    <p:sldId id="274" r:id="rId19"/>
    <p:sldId id="265" r:id="rId20"/>
    <p:sldId id="266" r:id="rId21"/>
    <p:sldId id="267" r:id="rId22"/>
    <p:sldId id="264" r:id="rId23"/>
    <p:sldId id="269" r:id="rId24"/>
    <p:sldId id="268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BB71-8849-EE38-24C3-98B2DAE4F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8CF07-047D-F0A0-0930-CA9AF93C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10BF0-C01C-E6E1-D764-1A7D6348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5D3C4-609D-13C8-51F5-3F177256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5971-5C69-33CE-6499-2137DE96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917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1639-42A1-5875-21D8-D570FDC6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17D29-C933-6F6C-1874-BD5E05951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BF79F-2F41-3B03-AA4A-AE4A3913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0DB6-4054-3865-BBDD-28DCFFA3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F3B36-BE96-9711-1A3C-F93EDDE0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418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A7F33-3C19-F1D8-A9FE-E72D01903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A4839-37A4-B715-97B6-2B10CEF35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D2FCC-AA56-B499-6189-0A434889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CE4D-B65F-4E2A-2667-4DC5BC7D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48962-47B1-7D87-BC3E-AC9E204B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28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EA69-F57F-B49A-2E78-6990E6A9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8FBA5-9158-AB91-FECB-D9C42353F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B50C0-B423-6D4B-BB4B-D0ABE66E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DC0B-5AAD-BC58-7D3F-3E3F17E4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0357A-7412-1561-3325-24FF74C1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14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E4FE-14B1-9F4E-2024-7896772C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C1862-DCF3-05D3-FF42-EF68ED8F3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008D6-0036-7AF9-E95A-936B3446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5BF9F-D2B8-71CF-DEE6-3A324370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2FB20-7D70-FFF9-3481-EEAAE4B2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681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C1BF-3890-6E1D-DB69-7E246CD1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BB13-BA88-8A03-D190-94E1758A2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D9DCC-741A-FF58-90FD-45A9F0211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5F176-F597-ACBA-1B19-4B8EDD27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41C71-E7B8-8EFE-8BB4-435219C4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EA241-758C-7E00-5E72-CBF33C6E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4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3178-4E0C-8E8A-AAE5-2C87AB15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A8FA5-04E2-9402-1237-A0EB9D89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939E1-F393-0E3A-912F-9A5CA5DAD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167E2-0DE4-6AEE-27DE-5AB94A1E1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BD559-B512-CCEB-3AA2-6E8EC6B65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3B7E9-4A25-49ED-208E-598B8B51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39E55-FFA0-A049-78C0-26D7C48E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84818-FE26-BD72-5F85-5A5E0457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5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BAD5-1264-E258-34B7-E6F94978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16ACE-F300-3960-37D0-EAA978F0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8319E-A54B-B841-8CFE-A662060C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E702A-A08D-5268-59D0-039DEE16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89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61AB6-1372-1DAD-63D7-28D23EBC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0DB85-B8D1-A682-AEC7-DB3A5076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6CA8E-183B-0865-A483-13FF4502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11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516E-062E-2465-E507-E46BAEDB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6E67A-096F-1451-8FE6-3A7450FC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0751D-1C26-3C19-FFD4-506D16A38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0263-2493-E46B-77DF-83CCEEBB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C2D91-0DC5-A0C8-9D31-02A49664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4B328-7E6E-36DB-AABB-9A7A2F5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67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2FF1-18FD-125C-7830-052A8661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58E8F-2AD2-CD17-3F31-364FC462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AE827-AB71-AADD-E0E8-8681E78ED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88B4E-A4AE-66CF-A2C7-7C874FFC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AE1A5-24F6-E228-2D58-61302C8E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9E3E9-AFC2-68CF-510A-2CC4512D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26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C76B3-FA96-5275-F6FF-E72E06C1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DBAEF-B105-7AE6-5071-3B17B1081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A7319-3A4C-A2D9-4785-58AB212BB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C467-E7F8-4AEE-827B-A1ACA731714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2FC09-3A73-1C41-F0C9-A85378EE1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3E81-4554-C7D2-6E98-F42587331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FC01-F1A4-4A46-8D75-F5D5BE9C9B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3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13F0-19AD-157C-3120-431FB8F36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generate new ideas for start up success?</a:t>
            </a:r>
            <a:endParaRPr lang="en-IN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220449-AE2A-1ED2-DF4A-F1DBEABDA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512"/>
            <a:ext cx="9144000" cy="1655762"/>
          </a:xfrm>
        </p:spPr>
        <p:txBody>
          <a:bodyPr/>
          <a:lstStyle/>
          <a:p>
            <a:r>
              <a:rPr lang="en-US" dirty="0"/>
              <a:t>Harshit Godha</a:t>
            </a:r>
            <a:endParaRPr lang="en-IN" dirty="0"/>
          </a:p>
          <a:p>
            <a:r>
              <a:rPr lang="en-IN" dirty="0"/>
              <a:t>Founder – Indo Israel Avocado</a:t>
            </a:r>
          </a:p>
          <a:p>
            <a:r>
              <a:rPr lang="en-IN" dirty="0"/>
              <a:t>Partner – Vardhman Constructions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5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5C05-EF7B-ECD1-5BCC-165BE3AD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Innovation Tips – building monopolies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4F6B-30C8-5C66-315C-56320694D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highlight the obvious, Liquid Death doesn’t highlight its sustainable, all other mineral water companies are doing that</a:t>
            </a:r>
          </a:p>
          <a:p>
            <a:r>
              <a:rPr lang="en-US" dirty="0"/>
              <a:t>Liquid death Ideology – “death to plastic”</a:t>
            </a:r>
          </a:p>
          <a:p>
            <a:r>
              <a:rPr lang="en-US" dirty="0"/>
              <a:t>Evoking emotions – tapping into the Limbic system</a:t>
            </a:r>
          </a:p>
          <a:p>
            <a:r>
              <a:rPr lang="en-US" dirty="0"/>
              <a:t>In our brains rational purchases are made through Neo Cortex and emotional purchases are made through the Limbic system</a:t>
            </a:r>
          </a:p>
          <a:p>
            <a:r>
              <a:rPr lang="en-US" dirty="0"/>
              <a:t>What emotion does Liquid death appeal to? (Anger, humor?)</a:t>
            </a:r>
          </a:p>
          <a:p>
            <a:r>
              <a:rPr lang="en-US" dirty="0"/>
              <a:t>Marketing, communications and new product development are all revolving around evoking anger but in a humorous way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623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2B8E5D-465C-55C5-2EB5-D793D6236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066800"/>
            <a:ext cx="787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6DDAF-4522-51D4-E370-8AFD1BDF5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E699C-2A4C-5C55-04FE-77D4BE4F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477" y="15319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How to get new Ideas?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1DB1-DDB3-0992-3082-70F845D14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914" y="1478755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Travel solo</a:t>
            </a:r>
          </a:p>
          <a:p>
            <a:r>
              <a:rPr lang="en-US" b="1" dirty="0">
                <a:solidFill>
                  <a:schemeClr val="bg1"/>
                </a:solidFill>
              </a:rPr>
              <a:t>Talk to people</a:t>
            </a:r>
          </a:p>
          <a:p>
            <a:r>
              <a:rPr lang="en-US" b="1" dirty="0">
                <a:solidFill>
                  <a:schemeClr val="bg1"/>
                </a:solidFill>
              </a:rPr>
              <a:t>Copy &amp; Paste</a:t>
            </a:r>
          </a:p>
          <a:p>
            <a:r>
              <a:rPr lang="en-US" b="1" dirty="0">
                <a:solidFill>
                  <a:schemeClr val="bg1"/>
                </a:solidFill>
              </a:rPr>
              <a:t>Personal Branding</a:t>
            </a:r>
          </a:p>
          <a:p>
            <a:r>
              <a:rPr lang="en-US" b="1" dirty="0">
                <a:solidFill>
                  <a:schemeClr val="bg1"/>
                </a:solidFill>
              </a:rPr>
              <a:t>Read Books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7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07C8-4737-97AC-5245-5B557714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solo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5F60A-2C16-1DF0-1B99-88FB61B7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people live in other places?</a:t>
            </a:r>
          </a:p>
          <a:p>
            <a:r>
              <a:rPr lang="en-US" dirty="0"/>
              <a:t>What purchases do they make?</a:t>
            </a:r>
          </a:p>
          <a:p>
            <a:r>
              <a:rPr lang="en-US" dirty="0"/>
              <a:t>What do they believe in?</a:t>
            </a:r>
          </a:p>
          <a:p>
            <a:r>
              <a:rPr lang="en-US" dirty="0"/>
              <a:t>What food do they eat?</a:t>
            </a:r>
          </a:p>
          <a:p>
            <a:r>
              <a:rPr lang="en-US" dirty="0"/>
              <a:t>What do they wear?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0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6027-7E9D-AFEC-E674-4360FBA9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to people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321D-62FF-8624-A8DA-AD7E8EFF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people are always willing to help</a:t>
            </a:r>
          </a:p>
          <a:p>
            <a:r>
              <a:rPr lang="en-US" dirty="0"/>
              <a:t>They are also lonely</a:t>
            </a:r>
          </a:p>
          <a:p>
            <a:r>
              <a:rPr lang="en-US" dirty="0"/>
              <a:t>Ask for guidance and learn the art of </a:t>
            </a:r>
            <a:br>
              <a:rPr lang="en-US" dirty="0"/>
            </a:br>
            <a:r>
              <a:rPr lang="en-US" dirty="0"/>
              <a:t>selling yourself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794C3-64E8-4CE3-B4A7-0D1996777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585" y="2091119"/>
            <a:ext cx="3158464" cy="401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20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F75-AAB3-4FA4-03AB-5B6FFE8E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&amp; Paste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A421-1B09-1254-E64A-3DC1BFF8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something from one geography and paste it in another</a:t>
            </a:r>
          </a:p>
          <a:p>
            <a:r>
              <a:rPr lang="en-US" dirty="0"/>
              <a:t>However, do your research first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849AB-1612-12E2-F39B-0DAB1BDB0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6769"/>
            <a:ext cx="7620000" cy="32651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092FB5-D2D0-9250-46E4-9022DB9FC3D7}"/>
              </a:ext>
            </a:extLst>
          </p:cNvPr>
          <p:cNvCxnSpPr/>
          <p:nvPr/>
        </p:nvCxnSpPr>
        <p:spPr>
          <a:xfrm flipV="1">
            <a:off x="7977673" y="4189445"/>
            <a:ext cx="2565919" cy="165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70E362-45B9-5BC2-0B72-6C6B7A13DBFC}"/>
              </a:ext>
            </a:extLst>
          </p:cNvPr>
          <p:cNvSpPr txBox="1"/>
          <p:nvPr/>
        </p:nvSpPr>
        <p:spPr>
          <a:xfrm>
            <a:off x="10692881" y="3866279"/>
            <a:ext cx="114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adopters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403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9C07-FDE7-9D77-3121-786A208A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Branding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50438A-00CE-8A72-C567-60CEED3B8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13" y="1417637"/>
            <a:ext cx="2409260" cy="516731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93BA2-AE9E-5A1F-C6E4-2C25B40C9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39" y="1417637"/>
            <a:ext cx="2409260" cy="516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DA45A-4E15-7095-998F-6563B7C80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2" y="1417637"/>
            <a:ext cx="2409260" cy="51673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B6837E-223B-A858-1E7A-8E219A79B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81" y="1417634"/>
            <a:ext cx="2409261" cy="51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96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121F-5BD5-BF5C-FF44-41818610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Books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B0FE13-6521-88D4-3268-067CFEB5B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33" y="1825625"/>
            <a:ext cx="9320134" cy="4351338"/>
          </a:xfrm>
        </p:spPr>
      </p:pic>
    </p:spTree>
    <p:extLst>
      <p:ext uri="{BB962C8B-B14F-4D97-AF65-F5344CB8AC3E}">
        <p14:creationId xmlns:p14="http://schemas.microsoft.com/office/powerpoint/2010/main" val="297274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A8B1-8066-9E26-33FA-31934B27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strategy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7E87-E307-C730-73F2-FD40027EC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Positioning</a:t>
            </a:r>
          </a:p>
          <a:p>
            <a:r>
              <a:rPr lang="en-US" dirty="0"/>
              <a:t>Differentiation</a:t>
            </a:r>
          </a:p>
          <a:p>
            <a:r>
              <a:rPr lang="en-US" dirty="0"/>
              <a:t>Re-positioning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6828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5133-3BA4-A8FE-2A53-2442E7F3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9374B-78EA-6AB0-944E-6C4745BC33D8}"/>
              </a:ext>
            </a:extLst>
          </p:cNvPr>
          <p:cNvSpPr txBox="1"/>
          <p:nvPr/>
        </p:nvSpPr>
        <p:spPr>
          <a:xfrm>
            <a:off x="5701004" y="5986460"/>
            <a:ext cx="151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</a:t>
            </a:r>
            <a:endParaRPr lang="en-IN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AAE13B-C75A-EBFA-27C0-9B95856C4E9C}"/>
              </a:ext>
            </a:extLst>
          </p:cNvPr>
          <p:cNvGrpSpPr/>
          <p:nvPr/>
        </p:nvGrpSpPr>
        <p:grpSpPr>
          <a:xfrm>
            <a:off x="1565989" y="871540"/>
            <a:ext cx="9479900" cy="4960092"/>
            <a:chOff x="1733940" y="1506022"/>
            <a:chExt cx="9479900" cy="496009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102A4CE-898A-6127-79E9-368477BF0B90}"/>
                </a:ext>
              </a:extLst>
            </p:cNvPr>
            <p:cNvCxnSpPr/>
            <p:nvPr/>
          </p:nvCxnSpPr>
          <p:spPr>
            <a:xfrm>
              <a:off x="6096000" y="1950098"/>
              <a:ext cx="0" cy="45160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9830C5A-4D87-83E7-BB79-8FA788CDDD40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4071257"/>
              <a:ext cx="676469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431CD6-58A5-66ED-23C7-13F55AABFB6A}"/>
                </a:ext>
              </a:extLst>
            </p:cNvPr>
            <p:cNvSpPr txBox="1"/>
            <p:nvPr/>
          </p:nvSpPr>
          <p:spPr>
            <a:xfrm>
              <a:off x="5775649" y="1506022"/>
              <a:ext cx="1511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New</a:t>
              </a:r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1FE7F2-3A2A-6131-E19F-7A1B7FDA5728}"/>
                </a:ext>
              </a:extLst>
            </p:cNvPr>
            <p:cNvSpPr txBox="1"/>
            <p:nvPr/>
          </p:nvSpPr>
          <p:spPr>
            <a:xfrm>
              <a:off x="9702281" y="3838774"/>
              <a:ext cx="1511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Healthy</a:t>
              </a:r>
              <a:endParaRPr lang="en-I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85820A-A99A-E41D-B523-8B19AC0D115A}"/>
                </a:ext>
              </a:extLst>
            </p:cNvPr>
            <p:cNvSpPr txBox="1"/>
            <p:nvPr/>
          </p:nvSpPr>
          <p:spPr>
            <a:xfrm>
              <a:off x="1733940" y="3838774"/>
              <a:ext cx="1511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Sugary</a:t>
              </a:r>
              <a:br>
                <a:rPr lang="en-US" dirty="0"/>
              </a:br>
              <a:endParaRPr lang="en-IN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FC7F4F-E5A4-6EFA-75FF-B32CE5D1AFD4}"/>
              </a:ext>
            </a:extLst>
          </p:cNvPr>
          <p:cNvSpPr txBox="1"/>
          <p:nvPr/>
        </p:nvSpPr>
        <p:spPr>
          <a:xfrm>
            <a:off x="7735077" y="1738505"/>
            <a:ext cx="11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Avocado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3B3B5-8680-0FFA-81B9-151F1F148B99}"/>
              </a:ext>
            </a:extLst>
          </p:cNvPr>
          <p:cNvSpPr txBox="1"/>
          <p:nvPr/>
        </p:nvSpPr>
        <p:spPr>
          <a:xfrm>
            <a:off x="7962122" y="5315240"/>
            <a:ext cx="11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Olives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184E6-143E-0D3D-DD29-6CC9D150E91C}"/>
              </a:ext>
            </a:extLst>
          </p:cNvPr>
          <p:cNvSpPr txBox="1"/>
          <p:nvPr/>
        </p:nvSpPr>
        <p:spPr>
          <a:xfrm>
            <a:off x="2982687" y="5182863"/>
            <a:ext cx="11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Banana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5CFBA-547D-591D-A97F-4F6D033B7B57}"/>
              </a:ext>
            </a:extLst>
          </p:cNvPr>
          <p:cNvSpPr txBox="1"/>
          <p:nvPr/>
        </p:nvSpPr>
        <p:spPr>
          <a:xfrm>
            <a:off x="2982686" y="5462300"/>
            <a:ext cx="11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D92628-3208-D9D3-4510-E97E90226925}"/>
              </a:ext>
            </a:extLst>
          </p:cNvPr>
          <p:cNvSpPr txBox="1"/>
          <p:nvPr/>
        </p:nvSpPr>
        <p:spPr>
          <a:xfrm>
            <a:off x="2982685" y="5741737"/>
            <a:ext cx="11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Oranges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1F9713-29C5-1253-2018-5DC7C43C997F}"/>
              </a:ext>
            </a:extLst>
          </p:cNvPr>
          <p:cNvSpPr txBox="1"/>
          <p:nvPr/>
        </p:nvSpPr>
        <p:spPr>
          <a:xfrm>
            <a:off x="2982684" y="1712945"/>
            <a:ext cx="11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Blueberry</a:t>
            </a:r>
          </a:p>
          <a:p>
            <a:r>
              <a:rPr lang="en-US" dirty="0"/>
              <a:t>Kiwi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5B0A3F-67B8-EE18-70B6-A11FA9437CC2}"/>
              </a:ext>
            </a:extLst>
          </p:cNvPr>
          <p:cNvSpPr txBox="1"/>
          <p:nvPr/>
        </p:nvSpPr>
        <p:spPr>
          <a:xfrm>
            <a:off x="4957665" y="1608086"/>
            <a:ext cx="11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Dragon fruit</a:t>
            </a:r>
          </a:p>
        </p:txBody>
      </p:sp>
    </p:spTree>
    <p:extLst>
      <p:ext uri="{BB962C8B-B14F-4D97-AF65-F5344CB8AC3E}">
        <p14:creationId xmlns:p14="http://schemas.microsoft.com/office/powerpoint/2010/main" val="249645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07EA2-3558-0284-A811-9469B3CB6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27" y="1578591"/>
            <a:ext cx="7428960" cy="4628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D3D40E-BC37-55ED-FCB1-FE86D429405F}"/>
              </a:ext>
            </a:extLst>
          </p:cNvPr>
          <p:cNvSpPr txBox="1"/>
          <p:nvPr/>
        </p:nvSpPr>
        <p:spPr>
          <a:xfrm>
            <a:off x="740227" y="6022033"/>
            <a:ext cx="1096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want mass market acceptance for your idea/product, you cannon achieve it until you cross the tipping point.</a:t>
            </a:r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700E4E-7A66-1ABA-6591-299F9A05DF9F}"/>
              </a:ext>
            </a:extLst>
          </p:cNvPr>
          <p:cNvSpPr txBox="1">
            <a:spLocks/>
          </p:cNvSpPr>
          <p:nvPr/>
        </p:nvSpPr>
        <p:spPr>
          <a:xfrm>
            <a:off x="962607" y="-120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Law of diffusion of innovation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926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E5EA-3B40-5A61-38B6-F962B55A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(Branding)</a:t>
            </a:r>
            <a:endParaRPr lang="en-IN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8B60D0-A719-69BC-5624-7BB4E9E07D26}"/>
              </a:ext>
            </a:extLst>
          </p:cNvPr>
          <p:cNvCxnSpPr/>
          <p:nvPr/>
        </p:nvCxnSpPr>
        <p:spPr>
          <a:xfrm>
            <a:off x="5928049" y="1923357"/>
            <a:ext cx="0" cy="45160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02C402-2E82-6FF0-57F0-DD6995BCC29A}"/>
              </a:ext>
            </a:extLst>
          </p:cNvPr>
          <p:cNvCxnSpPr>
            <a:cxnSpLocks/>
          </p:cNvCxnSpPr>
          <p:nvPr/>
        </p:nvCxnSpPr>
        <p:spPr>
          <a:xfrm>
            <a:off x="2575249" y="4044516"/>
            <a:ext cx="67646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33FD83-95BE-CBD6-3CD8-EC8417C63098}"/>
              </a:ext>
            </a:extLst>
          </p:cNvPr>
          <p:cNvSpPr txBox="1"/>
          <p:nvPr/>
        </p:nvSpPr>
        <p:spPr>
          <a:xfrm>
            <a:off x="5573949" y="1464994"/>
            <a:ext cx="166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257C6-84DF-7E0E-877C-35353AE04F2B}"/>
              </a:ext>
            </a:extLst>
          </p:cNvPr>
          <p:cNvSpPr txBox="1"/>
          <p:nvPr/>
        </p:nvSpPr>
        <p:spPr>
          <a:xfrm>
            <a:off x="5480643" y="6439373"/>
            <a:ext cx="166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Imported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2E77BE-8D96-CAC8-AB66-E8DD9CCE13DA}"/>
              </a:ext>
            </a:extLst>
          </p:cNvPr>
          <p:cNvSpPr txBox="1"/>
          <p:nvPr/>
        </p:nvSpPr>
        <p:spPr>
          <a:xfrm>
            <a:off x="1407268" y="3859850"/>
            <a:ext cx="166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History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64E05-B8AC-1B5A-F6A1-61367BFEC7A7}"/>
              </a:ext>
            </a:extLst>
          </p:cNvPr>
          <p:cNvSpPr txBox="1"/>
          <p:nvPr/>
        </p:nvSpPr>
        <p:spPr>
          <a:xfrm>
            <a:off x="9616751" y="3812033"/>
            <a:ext cx="166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Story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E16022-A4E2-DF88-E9CB-B5112C7201D1}"/>
              </a:ext>
            </a:extLst>
          </p:cNvPr>
          <p:cNvSpPr txBox="1"/>
          <p:nvPr/>
        </p:nvSpPr>
        <p:spPr>
          <a:xfrm>
            <a:off x="9544258" y="5793042"/>
            <a:ext cx="131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Indo Israel Avocado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573B3D-EDA4-20C6-763B-3C77E8D37D57}"/>
              </a:ext>
            </a:extLst>
          </p:cNvPr>
          <p:cNvSpPr txBox="1"/>
          <p:nvPr/>
        </p:nvSpPr>
        <p:spPr>
          <a:xfrm>
            <a:off x="8126005" y="1944272"/>
            <a:ext cx="131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Indian Avocado Nursery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ADE23A-943B-B323-74B0-B427E38728C3}"/>
              </a:ext>
            </a:extLst>
          </p:cNvPr>
          <p:cNvSpPr txBox="1"/>
          <p:nvPr/>
        </p:nvSpPr>
        <p:spPr>
          <a:xfrm>
            <a:off x="7706512" y="5594472"/>
            <a:ext cx="131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 Deccan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BE75CD-0D96-A601-DB6D-85A85F289777}"/>
              </a:ext>
            </a:extLst>
          </p:cNvPr>
          <p:cNvSpPr txBox="1"/>
          <p:nvPr/>
        </p:nvSpPr>
        <p:spPr>
          <a:xfrm>
            <a:off x="2087805" y="5217271"/>
            <a:ext cx="131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Kodaikanal Avocado</a:t>
            </a:r>
            <a:endParaRPr lang="en-IN" dirty="0"/>
          </a:p>
        </p:txBody>
      </p:sp>
      <p:sp>
        <p:nvSpPr>
          <p:cNvPr id="21" name="Arrow: Notched Right 20">
            <a:extLst>
              <a:ext uri="{FF2B5EF4-FFF2-40B4-BE49-F238E27FC236}">
                <a16:creationId xmlns:a16="http://schemas.microsoft.com/office/drawing/2014/main" id="{50B33CD1-F513-2D6A-F0ED-A1E7FD0A09AA}"/>
              </a:ext>
            </a:extLst>
          </p:cNvPr>
          <p:cNvSpPr/>
          <p:nvPr/>
        </p:nvSpPr>
        <p:spPr>
          <a:xfrm rot="16200000">
            <a:off x="1992736" y="4081493"/>
            <a:ext cx="1779950" cy="279022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FC6869-A504-D9EA-E6E6-590070B8499B}"/>
              </a:ext>
            </a:extLst>
          </p:cNvPr>
          <p:cNvSpPr txBox="1"/>
          <p:nvPr/>
        </p:nvSpPr>
        <p:spPr>
          <a:xfrm>
            <a:off x="2267898" y="2486563"/>
            <a:ext cx="166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Kerehaklu</a:t>
            </a:r>
            <a:endParaRPr lang="en-US" dirty="0"/>
          </a:p>
          <a:p>
            <a:r>
              <a:rPr lang="en-US" dirty="0"/>
              <a:t>(Kodaikanal) Avocado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BB50BA-90FC-13F6-1EC9-E8F4256DC224}"/>
              </a:ext>
            </a:extLst>
          </p:cNvPr>
          <p:cNvSpPr txBox="1"/>
          <p:nvPr/>
        </p:nvSpPr>
        <p:spPr>
          <a:xfrm>
            <a:off x="6096000" y="5894705"/>
            <a:ext cx="131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Nutreefarm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5594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6330-5C8E-A83E-8CCF-1A93CFAC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Repositioning</a:t>
            </a:r>
            <a:endParaRPr lang="en-IN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810B5B-10FD-5EE7-23A8-2D1997BC5E72}"/>
              </a:ext>
            </a:extLst>
          </p:cNvPr>
          <p:cNvCxnSpPr/>
          <p:nvPr/>
        </p:nvCxnSpPr>
        <p:spPr>
          <a:xfrm>
            <a:off x="5928049" y="1923357"/>
            <a:ext cx="0" cy="45160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E49C2A-29E9-128A-CEEE-D8598CE90683}"/>
              </a:ext>
            </a:extLst>
          </p:cNvPr>
          <p:cNvCxnSpPr>
            <a:cxnSpLocks/>
          </p:cNvCxnSpPr>
          <p:nvPr/>
        </p:nvCxnSpPr>
        <p:spPr>
          <a:xfrm>
            <a:off x="2575249" y="4044516"/>
            <a:ext cx="67646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BAA3E0-BAD4-0068-D2E1-73DA3472BA3D}"/>
              </a:ext>
            </a:extLst>
          </p:cNvPr>
          <p:cNvSpPr txBox="1"/>
          <p:nvPr/>
        </p:nvSpPr>
        <p:spPr>
          <a:xfrm>
            <a:off x="5480643" y="6439373"/>
            <a:ext cx="166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Unsustainable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3CA26-4BA6-03DF-9B57-A11D3DE56FF8}"/>
              </a:ext>
            </a:extLst>
          </p:cNvPr>
          <p:cNvSpPr txBox="1"/>
          <p:nvPr/>
        </p:nvSpPr>
        <p:spPr>
          <a:xfrm>
            <a:off x="1407268" y="3859850"/>
            <a:ext cx="166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8D5C7-DBD8-E28F-99DA-4AB860C9F6C0}"/>
              </a:ext>
            </a:extLst>
          </p:cNvPr>
          <p:cNvSpPr txBox="1"/>
          <p:nvPr/>
        </p:nvSpPr>
        <p:spPr>
          <a:xfrm>
            <a:off x="9616751" y="3812033"/>
            <a:ext cx="166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Imported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84E39-9CBD-8639-844F-0890811814C1}"/>
              </a:ext>
            </a:extLst>
          </p:cNvPr>
          <p:cNvSpPr txBox="1"/>
          <p:nvPr/>
        </p:nvSpPr>
        <p:spPr>
          <a:xfrm>
            <a:off x="9190078" y="5103630"/>
            <a:ext cx="131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Indo Israel Avocado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74413-FA41-12F6-6402-1294BB0D9D1E}"/>
              </a:ext>
            </a:extLst>
          </p:cNvPr>
          <p:cNvSpPr txBox="1"/>
          <p:nvPr/>
        </p:nvSpPr>
        <p:spPr>
          <a:xfrm>
            <a:off x="9190079" y="5779323"/>
            <a:ext cx="131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 Deccan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66D043-4116-6122-4D5B-7810DA2C8D8B}"/>
              </a:ext>
            </a:extLst>
          </p:cNvPr>
          <p:cNvSpPr txBox="1"/>
          <p:nvPr/>
        </p:nvSpPr>
        <p:spPr>
          <a:xfrm>
            <a:off x="9190079" y="6165861"/>
            <a:ext cx="131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Nutreefarm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24DDB5-17CB-1CD5-13E5-F693378DBA12}"/>
              </a:ext>
            </a:extLst>
          </p:cNvPr>
          <p:cNvSpPr txBox="1"/>
          <p:nvPr/>
        </p:nvSpPr>
        <p:spPr>
          <a:xfrm>
            <a:off x="5550126" y="1506536"/>
            <a:ext cx="131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Sustainable</a:t>
            </a:r>
            <a:endParaRPr lang="en-IN" dirty="0"/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D041F6D9-D017-767C-BB76-F4072D5BC213}"/>
              </a:ext>
            </a:extLst>
          </p:cNvPr>
          <p:cNvSpPr/>
          <p:nvPr/>
        </p:nvSpPr>
        <p:spPr>
          <a:xfrm rot="12158459">
            <a:off x="3217741" y="3856854"/>
            <a:ext cx="6306310" cy="305957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AAF56-082E-7DDE-A1C0-66173ECC77DD}"/>
              </a:ext>
            </a:extLst>
          </p:cNvPr>
          <p:cNvSpPr txBox="1"/>
          <p:nvPr/>
        </p:nvSpPr>
        <p:spPr>
          <a:xfrm>
            <a:off x="2464237" y="2264246"/>
            <a:ext cx="131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Indo Israel Avocado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4622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F563-C5A1-3A58-1D1B-E4A021F7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Go-to Market strategy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A76D1-21E7-74F6-DA01-8AF678F90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88" y="1690688"/>
            <a:ext cx="7982188" cy="49727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1E864A-E37E-A38C-9B07-443F52F8C6E7}"/>
              </a:ext>
            </a:extLst>
          </p:cNvPr>
          <p:cNvSpPr/>
          <p:nvPr/>
        </p:nvSpPr>
        <p:spPr>
          <a:xfrm>
            <a:off x="3844213" y="4177067"/>
            <a:ext cx="447869" cy="429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53F777-B267-3991-C452-37CC34E2F551}"/>
              </a:ext>
            </a:extLst>
          </p:cNvPr>
          <p:cNvCxnSpPr>
            <a:stCxn id="5" idx="6"/>
          </p:cNvCxnSpPr>
          <p:nvPr/>
        </p:nvCxnSpPr>
        <p:spPr>
          <a:xfrm>
            <a:off x="4292082" y="4391671"/>
            <a:ext cx="6092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6D6252-0EB8-4354-FB1F-EE430489EED1}"/>
              </a:ext>
            </a:extLst>
          </p:cNvPr>
          <p:cNvSpPr txBox="1"/>
          <p:nvPr/>
        </p:nvSpPr>
        <p:spPr>
          <a:xfrm>
            <a:off x="10445470" y="4068505"/>
            <a:ext cx="1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1000 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True fans</a:t>
            </a:r>
            <a:endParaRPr lang="en-IN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30DB1-05E6-D3B1-492A-CC4708B7E59C}"/>
              </a:ext>
            </a:extLst>
          </p:cNvPr>
          <p:cNvSpPr txBox="1"/>
          <p:nvPr/>
        </p:nvSpPr>
        <p:spPr>
          <a:xfrm>
            <a:off x="740227" y="6294115"/>
            <a:ext cx="1096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want mass market acceptance for your idea/product, you cannon achieve it until you cross the tipping point.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965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01CB-81A7-773B-5661-FD4C4618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Target Market – example for Indo Israel Avocado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0BBE0-2669-C169-2A4C-C833A187502E}"/>
              </a:ext>
            </a:extLst>
          </p:cNvPr>
          <p:cNvSpPr txBox="1"/>
          <p:nvPr/>
        </p:nvSpPr>
        <p:spPr>
          <a:xfrm>
            <a:off x="1063690" y="1782147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Who they are?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053CB-5CD4-3383-068D-23A72441F523}"/>
              </a:ext>
            </a:extLst>
          </p:cNvPr>
          <p:cNvSpPr txBox="1"/>
          <p:nvPr/>
        </p:nvSpPr>
        <p:spPr>
          <a:xfrm>
            <a:off x="1063688" y="4086897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they think?</a:t>
            </a:r>
            <a:endParaRPr lang="en-I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6F888-E250-50D1-885F-CE7ABBA4178C}"/>
              </a:ext>
            </a:extLst>
          </p:cNvPr>
          <p:cNvSpPr txBox="1"/>
          <p:nvPr/>
        </p:nvSpPr>
        <p:spPr>
          <a:xfrm>
            <a:off x="8506410" y="1783994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they do?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FD430-6B8D-5C3D-E624-F6F5EBD80BA4}"/>
              </a:ext>
            </a:extLst>
          </p:cNvPr>
          <p:cNvSpPr txBox="1"/>
          <p:nvPr/>
        </p:nvSpPr>
        <p:spPr>
          <a:xfrm>
            <a:off x="8506410" y="4128885"/>
            <a:ext cx="26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they operate?</a:t>
            </a: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1D092-B18C-9A45-7F4B-F2F2BE69B94D}"/>
              </a:ext>
            </a:extLst>
          </p:cNvPr>
          <p:cNvSpPr txBox="1"/>
          <p:nvPr/>
        </p:nvSpPr>
        <p:spPr>
          <a:xfrm>
            <a:off x="1063688" y="2211209"/>
            <a:ext cx="2164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men, </a:t>
            </a:r>
            <a:br>
              <a:rPr lang="en-US" dirty="0"/>
            </a:br>
            <a:r>
              <a:rPr lang="en-US" dirty="0"/>
              <a:t>Land lords, </a:t>
            </a:r>
            <a:br>
              <a:rPr lang="en-US" dirty="0"/>
            </a:br>
            <a:r>
              <a:rPr lang="en-US" dirty="0"/>
              <a:t>Well off farmers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C72AD-F1B3-B500-8418-24F150C76C3F}"/>
              </a:ext>
            </a:extLst>
          </p:cNvPr>
          <p:cNvSpPr txBox="1"/>
          <p:nvPr/>
        </p:nvSpPr>
        <p:spPr>
          <a:xfrm>
            <a:off x="673358" y="4578390"/>
            <a:ext cx="3299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diversify into high end crops,</a:t>
            </a:r>
            <a:br>
              <a:rPr lang="en-US" dirty="0"/>
            </a:br>
            <a:r>
              <a:rPr lang="en-US" dirty="0"/>
              <a:t>move away from traditional seasonal crops, </a:t>
            </a:r>
            <a:br>
              <a:rPr lang="en-US" dirty="0"/>
            </a:br>
            <a:r>
              <a:rPr lang="en-US" dirty="0"/>
              <a:t>Don’t want to give land on rent anymore because existing crops give low returns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A6A1E-1FE7-09E2-F4D8-2B24F65945C1}"/>
              </a:ext>
            </a:extLst>
          </p:cNvPr>
          <p:cNvSpPr txBox="1"/>
          <p:nvPr/>
        </p:nvSpPr>
        <p:spPr>
          <a:xfrm>
            <a:off x="7651102" y="2151479"/>
            <a:ext cx="329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already have comfortable sources of income from a job or business and might want to retire and do something meaningful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EDF14-81FD-5BD8-993A-0F637A31086A}"/>
              </a:ext>
            </a:extLst>
          </p:cNvPr>
          <p:cNvSpPr txBox="1"/>
          <p:nvPr/>
        </p:nvSpPr>
        <p:spPr>
          <a:xfrm>
            <a:off x="7651102" y="4578390"/>
            <a:ext cx="4121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They find meaning and purpose through farming, can afford a luxury lifestyle, their farms and farmhouses are often their second home with first one being in a bigger city. Use social media and often have good smart phones. 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D91B88-DE65-89EF-2932-C649D2B5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4" y="1988513"/>
            <a:ext cx="2381250" cy="2476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32F48E-D480-4E40-C5F5-502ED499D194}"/>
              </a:ext>
            </a:extLst>
          </p:cNvPr>
          <p:cNvSpPr txBox="1"/>
          <p:nvPr/>
        </p:nvSpPr>
        <p:spPr>
          <a:xfrm>
            <a:off x="4971660" y="4578390"/>
            <a:ext cx="1847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Anil, 35</a:t>
            </a:r>
            <a:br>
              <a:rPr lang="en-US" dirty="0"/>
            </a:br>
            <a:r>
              <a:rPr lang="en-US" dirty="0"/>
              <a:t>Works in tech, </a:t>
            </a:r>
            <a:br>
              <a:rPr lang="en-US" dirty="0"/>
            </a:br>
            <a:r>
              <a:rPr lang="en-US" dirty="0"/>
              <a:t>Based in Bangalore, </a:t>
            </a:r>
          </a:p>
          <a:p>
            <a:r>
              <a:rPr lang="en-US" dirty="0"/>
              <a:t>Looking to find meaning and purpose in life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4417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9188-0579-2750-E88A-0D299C6A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barriers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95C8-A233-0CC1-0EC1-FD90D28F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Engine Optimization</a:t>
            </a:r>
          </a:p>
          <a:p>
            <a:r>
              <a:rPr lang="en-US" dirty="0"/>
              <a:t>Branding</a:t>
            </a:r>
          </a:p>
          <a:p>
            <a:r>
              <a:rPr lang="en-US" dirty="0"/>
              <a:t>Email Marketing</a:t>
            </a:r>
          </a:p>
          <a:p>
            <a:r>
              <a:rPr lang="en-US" dirty="0"/>
              <a:t>Social Media Marketing</a:t>
            </a:r>
          </a:p>
          <a:p>
            <a:r>
              <a:rPr lang="en-US" dirty="0"/>
              <a:t>Institutional Partnerships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345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ED6B-00B9-9D82-E7DA-84DC50C8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AC14D-7F97-6B90-F09D-5A85993D8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9" y="1690688"/>
            <a:ext cx="3918857" cy="3918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8D057-49A7-DB45-84DC-C9C5D3F1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68" y="2297178"/>
            <a:ext cx="2040418" cy="331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FF360-FBE0-23D1-8970-EBC396F9A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08" y="279918"/>
            <a:ext cx="2608639" cy="3976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3FE740-98A0-F848-A744-8D1ACC7E6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61" y="4256502"/>
            <a:ext cx="4469433" cy="2516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21BF51-8657-2C7E-EE42-81FB25B5D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01" y="280012"/>
            <a:ext cx="234109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07EA2-3558-0284-A811-9469B3CB6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84" y="651300"/>
            <a:ext cx="8917431" cy="555539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0BF404A-6061-38B5-CDE7-87B93CBD8BE0}"/>
              </a:ext>
            </a:extLst>
          </p:cNvPr>
          <p:cNvCxnSpPr/>
          <p:nvPr/>
        </p:nvCxnSpPr>
        <p:spPr>
          <a:xfrm flipH="1" flipV="1">
            <a:off x="2015412" y="2665444"/>
            <a:ext cx="1520890" cy="1418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EDD374-F518-CF0D-FCBA-906D452FAF9B}"/>
              </a:ext>
            </a:extLst>
          </p:cNvPr>
          <p:cNvCxnSpPr>
            <a:cxnSpLocks/>
          </p:cNvCxnSpPr>
          <p:nvPr/>
        </p:nvCxnSpPr>
        <p:spPr>
          <a:xfrm flipV="1">
            <a:off x="3914430" y="1530220"/>
            <a:ext cx="287574" cy="2024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A5BED9-59BD-E665-4AB6-1B4DD1ADDB3D}"/>
              </a:ext>
            </a:extLst>
          </p:cNvPr>
          <p:cNvCxnSpPr>
            <a:cxnSpLocks/>
          </p:cNvCxnSpPr>
          <p:nvPr/>
        </p:nvCxnSpPr>
        <p:spPr>
          <a:xfrm flipV="1">
            <a:off x="7155024" y="1464906"/>
            <a:ext cx="757335" cy="1838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16BAD1-DA21-DB07-B35E-350376087B69}"/>
              </a:ext>
            </a:extLst>
          </p:cNvPr>
          <p:cNvSpPr txBox="1"/>
          <p:nvPr/>
        </p:nvSpPr>
        <p:spPr>
          <a:xfrm>
            <a:off x="998376" y="2099388"/>
            <a:ext cx="152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Mulberry (shehtoot)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46421-5A1F-2F25-99DB-787FA9E08BA4}"/>
              </a:ext>
            </a:extLst>
          </p:cNvPr>
          <p:cNvSpPr txBox="1"/>
          <p:nvPr/>
        </p:nvSpPr>
        <p:spPr>
          <a:xfrm>
            <a:off x="3536302" y="1104374"/>
            <a:ext cx="15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Avocado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74D4F-97B0-28E8-B3EA-FC714FEC12D0}"/>
              </a:ext>
            </a:extLst>
          </p:cNvPr>
          <p:cNvSpPr txBox="1"/>
          <p:nvPr/>
        </p:nvSpPr>
        <p:spPr>
          <a:xfrm>
            <a:off x="7712647" y="1095574"/>
            <a:ext cx="15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</a:t>
            </a:r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B151ED-6C5D-166C-BDCF-789C26840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5" y="651300"/>
            <a:ext cx="1520891" cy="152089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488DB0-310C-F55F-4A9D-9555CF077523}"/>
              </a:ext>
            </a:extLst>
          </p:cNvPr>
          <p:cNvSpPr/>
          <p:nvPr/>
        </p:nvSpPr>
        <p:spPr>
          <a:xfrm>
            <a:off x="3060441" y="3331029"/>
            <a:ext cx="1194318" cy="662473"/>
          </a:xfrm>
          <a:custGeom>
            <a:avLst/>
            <a:gdLst>
              <a:gd name="connsiteX0" fmla="*/ 0 w 1194318"/>
              <a:gd name="connsiteY0" fmla="*/ 662473 h 662473"/>
              <a:gd name="connsiteX1" fmla="*/ 531845 w 1194318"/>
              <a:gd name="connsiteY1" fmla="*/ 457200 h 662473"/>
              <a:gd name="connsiteX2" fmla="*/ 1194318 w 1194318"/>
              <a:gd name="connsiteY2" fmla="*/ 0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4318" h="662473">
                <a:moveTo>
                  <a:pt x="0" y="662473"/>
                </a:moveTo>
                <a:cubicBezTo>
                  <a:pt x="166396" y="615042"/>
                  <a:pt x="332792" y="567612"/>
                  <a:pt x="531845" y="457200"/>
                </a:cubicBezTo>
                <a:cubicBezTo>
                  <a:pt x="730898" y="346788"/>
                  <a:pt x="962608" y="173394"/>
                  <a:pt x="1194318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FEDABD4-12F4-72DA-A150-73B84F6958E2}"/>
              </a:ext>
            </a:extLst>
          </p:cNvPr>
          <p:cNvSpPr/>
          <p:nvPr/>
        </p:nvSpPr>
        <p:spPr>
          <a:xfrm rot="2640473">
            <a:off x="4147856" y="3178666"/>
            <a:ext cx="310664" cy="21460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F196CB-72FB-62DB-538F-43B44840B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57" y="128828"/>
            <a:ext cx="966615" cy="9685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34D145-9CBE-80B6-1A9A-0986C4473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06" y="256036"/>
            <a:ext cx="1340786" cy="89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2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07EA2-3558-0284-A811-9469B3CB6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84" y="651300"/>
            <a:ext cx="8917431" cy="555539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EDD374-F518-CF0D-FCBA-906D452FAF9B}"/>
              </a:ext>
            </a:extLst>
          </p:cNvPr>
          <p:cNvCxnSpPr>
            <a:cxnSpLocks/>
          </p:cNvCxnSpPr>
          <p:nvPr/>
        </p:nvCxnSpPr>
        <p:spPr>
          <a:xfrm flipH="1" flipV="1">
            <a:off x="2304661" y="2435290"/>
            <a:ext cx="1609769" cy="1119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A5BED9-59BD-E665-4AB6-1B4DD1ADDB3D}"/>
              </a:ext>
            </a:extLst>
          </p:cNvPr>
          <p:cNvCxnSpPr>
            <a:cxnSpLocks/>
          </p:cNvCxnSpPr>
          <p:nvPr/>
        </p:nvCxnSpPr>
        <p:spPr>
          <a:xfrm flipV="1">
            <a:off x="7155024" y="1834238"/>
            <a:ext cx="2467003" cy="1468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D46421-5A1F-2F25-99DB-787FA9E08BA4}"/>
              </a:ext>
            </a:extLst>
          </p:cNvPr>
          <p:cNvSpPr txBox="1"/>
          <p:nvPr/>
        </p:nvSpPr>
        <p:spPr>
          <a:xfrm>
            <a:off x="1138334" y="1979782"/>
            <a:ext cx="15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Pickle ball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74D4F-97B0-28E8-B3EA-FC714FEC12D0}"/>
              </a:ext>
            </a:extLst>
          </p:cNvPr>
          <p:cNvSpPr txBox="1"/>
          <p:nvPr/>
        </p:nvSpPr>
        <p:spPr>
          <a:xfrm>
            <a:off x="9317513" y="1464906"/>
            <a:ext cx="152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Cricket</a:t>
            </a:r>
            <a:endParaRPr lang="en-IN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488DB0-310C-F55F-4A9D-9555CF077523}"/>
              </a:ext>
            </a:extLst>
          </p:cNvPr>
          <p:cNvSpPr/>
          <p:nvPr/>
        </p:nvSpPr>
        <p:spPr>
          <a:xfrm>
            <a:off x="3060441" y="3331029"/>
            <a:ext cx="1194318" cy="662473"/>
          </a:xfrm>
          <a:custGeom>
            <a:avLst/>
            <a:gdLst>
              <a:gd name="connsiteX0" fmla="*/ 0 w 1194318"/>
              <a:gd name="connsiteY0" fmla="*/ 662473 h 662473"/>
              <a:gd name="connsiteX1" fmla="*/ 531845 w 1194318"/>
              <a:gd name="connsiteY1" fmla="*/ 457200 h 662473"/>
              <a:gd name="connsiteX2" fmla="*/ 1194318 w 1194318"/>
              <a:gd name="connsiteY2" fmla="*/ 0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4318" h="662473">
                <a:moveTo>
                  <a:pt x="0" y="662473"/>
                </a:moveTo>
                <a:cubicBezTo>
                  <a:pt x="166396" y="615042"/>
                  <a:pt x="332792" y="567612"/>
                  <a:pt x="531845" y="457200"/>
                </a:cubicBezTo>
                <a:cubicBezTo>
                  <a:pt x="730898" y="346788"/>
                  <a:pt x="962608" y="173394"/>
                  <a:pt x="1194318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FEDABD4-12F4-72DA-A150-73B84F6958E2}"/>
              </a:ext>
            </a:extLst>
          </p:cNvPr>
          <p:cNvSpPr/>
          <p:nvPr/>
        </p:nvSpPr>
        <p:spPr>
          <a:xfrm rot="2640473">
            <a:off x="4147856" y="3178666"/>
            <a:ext cx="310664" cy="21460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EF07D-9244-6D83-E597-2D10C6301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0" y="252821"/>
            <a:ext cx="1697814" cy="1697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57E86-8303-B0D0-B1D9-FA050A6C2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39" y="252821"/>
            <a:ext cx="186537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5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0898-C9A5-5BDB-53E5-A995213B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you choose something at the center of the curve?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6CF5-40C1-A56C-0070-A1D1DD347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Competition and high barriers to entry</a:t>
            </a:r>
          </a:p>
          <a:p>
            <a:r>
              <a:rPr lang="en-US" dirty="0"/>
              <a:t>Consolidation of the industry in the hands of a few</a:t>
            </a:r>
          </a:p>
          <a:p>
            <a:r>
              <a:rPr lang="en-US" dirty="0"/>
              <a:t>You as a small business owner will be competing in a “perfect market”</a:t>
            </a:r>
          </a:p>
          <a:p>
            <a:pPr lvl="1"/>
            <a:r>
              <a:rPr lang="en-US" dirty="0"/>
              <a:t>Perfect market is where all players are selling the same product, making them compete on price and not on branding</a:t>
            </a:r>
          </a:p>
          <a:p>
            <a:r>
              <a:rPr lang="en-US" dirty="0"/>
              <a:t>Need venture capital</a:t>
            </a:r>
          </a:p>
          <a:p>
            <a:r>
              <a:rPr lang="en-US" dirty="0"/>
              <a:t>Cultural innovation might work, but requires a well executed strategy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3161-C419-A38E-A357-45D6A6FB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the right product or service?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4233-125A-5D4B-B2C7-6FD4D63C4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Incremental Innovation</a:t>
            </a:r>
          </a:p>
          <a:p>
            <a:r>
              <a:rPr lang="en-US" dirty="0"/>
              <a:t>Disruptive Innovation</a:t>
            </a:r>
          </a:p>
          <a:p>
            <a:r>
              <a:rPr lang="en-US" dirty="0"/>
              <a:t>Cultural Innovation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818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23E4-8950-23F2-1DBF-8B544BC1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Innovation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4069F-AE60-61E0-3D34-F9CE63A47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92" y="1690688"/>
            <a:ext cx="8021215" cy="45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42A2-13C4-AA9D-B398-C06C249B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Innovation </a:t>
            </a:r>
            <a:br>
              <a:rPr lang="en-US" dirty="0"/>
            </a:br>
            <a:r>
              <a:rPr lang="en-US" dirty="0"/>
              <a:t>(business model innovation)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0C736-BF15-4078-5981-CFE698C0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811305"/>
            <a:ext cx="6000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5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3EBC06-DA04-C08E-5494-700ABE4F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38" y="0"/>
            <a:ext cx="716432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BD1D1-75FC-341B-39C2-DAF86757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Innovation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374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610</Words>
  <Application>Microsoft Office PowerPoint</Application>
  <PresentationFormat>Widescreen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How to generate new ideas for start up success?</vt:lpstr>
      <vt:lpstr>PowerPoint Presentation</vt:lpstr>
      <vt:lpstr>PowerPoint Presentation</vt:lpstr>
      <vt:lpstr>PowerPoint Presentation</vt:lpstr>
      <vt:lpstr>What happens when you choose something at the center of the curve?</vt:lpstr>
      <vt:lpstr>How to choose the right product or service?</vt:lpstr>
      <vt:lpstr>Incremental Innovation</vt:lpstr>
      <vt:lpstr>Disruptive Innovation  (business model innovation)</vt:lpstr>
      <vt:lpstr>Cultural Innovation</vt:lpstr>
      <vt:lpstr>Cultural Innovation Tips – building monopolies</vt:lpstr>
      <vt:lpstr>PowerPoint Presentation</vt:lpstr>
      <vt:lpstr>How to get new Ideas?</vt:lpstr>
      <vt:lpstr>Travel solo</vt:lpstr>
      <vt:lpstr>Talk to people</vt:lpstr>
      <vt:lpstr>Copy &amp; Paste</vt:lpstr>
      <vt:lpstr>Personal Branding</vt:lpstr>
      <vt:lpstr>Read Books</vt:lpstr>
      <vt:lpstr>Branding strategy</vt:lpstr>
      <vt:lpstr>Positioning</vt:lpstr>
      <vt:lpstr>Differentiation (Branding)</vt:lpstr>
      <vt:lpstr>Repositioning</vt:lpstr>
      <vt:lpstr>Go-to Market strategy</vt:lpstr>
      <vt:lpstr>Target Market – example for Indo Israel Avocado</vt:lpstr>
      <vt:lpstr>Creating barriers</vt:lpstr>
      <vt:lpstr>Recommended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Harshit Godha</dc:creator>
  <cp:lastModifiedBy>Harshit Godha</cp:lastModifiedBy>
  <cp:revision>7</cp:revision>
  <dcterms:created xsi:type="dcterms:W3CDTF">2024-10-06T04:38:57Z</dcterms:created>
  <dcterms:modified xsi:type="dcterms:W3CDTF">2024-11-13T05:53:21Z</dcterms:modified>
</cp:coreProperties>
</file>